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60" r:id="rId6"/>
    <p:sldId id="27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6" r:id="rId21"/>
    <p:sldId id="274" r:id="rId22"/>
    <p:sldId id="277" r:id="rId23"/>
    <p:sldId id="273"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81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t>16.10.2017</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16.10.2017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16.10.2017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t>16.10.2017</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t>16.10.2017</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16.10.2017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16.10.2017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t>16.10.2017</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16.10.2017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t>16.10.2017</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t>16.10.2017</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t>16.10.2017</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ın8\Desktop\d1eb46d0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5" y="0"/>
            <a:ext cx="9144000" cy="6876256"/>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467544" y="226163"/>
            <a:ext cx="4536504" cy="2952328"/>
          </a:xfrm>
          <a:prstGeom prst="rect">
            <a:avLst/>
          </a:prstGeom>
        </p:spPr>
        <p:txBody>
          <a:bodyPr vert="horz" lIns="45720" tIns="0" rIns="45720" bIns="0" anchor="b" anchorCtr="0">
            <a:no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l"/>
            <a:r>
              <a:rPr lang="tr-TR" dirty="0" smtClean="0"/>
              <a:t>ANNE BABA</a:t>
            </a:r>
          </a:p>
          <a:p>
            <a:pPr algn="l"/>
            <a:r>
              <a:rPr lang="tr-TR" dirty="0" smtClean="0"/>
              <a:t> </a:t>
            </a:r>
            <a:r>
              <a:rPr lang="tr-TR" dirty="0"/>
              <a:t> </a:t>
            </a:r>
            <a:r>
              <a:rPr lang="tr-TR" dirty="0" smtClean="0"/>
              <a:t>     TUTUMLARI</a:t>
            </a:r>
            <a:endParaRPr lang="tr-TR" dirty="0"/>
          </a:p>
        </p:txBody>
      </p:sp>
    </p:spTree>
    <p:extLst>
      <p:ext uri="{BB962C8B-B14F-4D97-AF65-F5344CB8AC3E}">
        <p14:creationId xmlns:p14="http://schemas.microsoft.com/office/powerpoint/2010/main" val="3460416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6" y="-27384"/>
            <a:ext cx="9201416" cy="6858000"/>
          </a:xfrm>
          <a:prstGeom prst="rect">
            <a:avLst/>
          </a:prstGeom>
        </p:spPr>
      </p:pic>
      <p:sp>
        <p:nvSpPr>
          <p:cNvPr id="7" name="Başlık 1"/>
          <p:cNvSpPr txBox="1">
            <a:spLocks/>
          </p:cNvSpPr>
          <p:nvPr/>
        </p:nvSpPr>
        <p:spPr>
          <a:xfrm>
            <a:off x="2275656" y="404664"/>
            <a:ext cx="6400800" cy="6858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dirty="0" smtClean="0"/>
              <a:t>Dengesiz ve kararsız tutum</a:t>
            </a:r>
            <a:endParaRPr lang="tr-TR" dirty="0"/>
          </a:p>
        </p:txBody>
      </p:sp>
      <p:sp>
        <p:nvSpPr>
          <p:cNvPr id="8" name="Oval 7"/>
          <p:cNvSpPr/>
          <p:nvPr/>
        </p:nvSpPr>
        <p:spPr>
          <a:xfrm>
            <a:off x="1947866" y="2132856"/>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Anne baba arasında görüş ayrılıklarının olduğu, değişken davranışların olduğu, kararsız bir tutum sergilemektir</a:t>
            </a:r>
          </a:p>
        </p:txBody>
      </p:sp>
      <p:sp>
        <p:nvSpPr>
          <p:cNvPr id="9" name="Oval 8"/>
          <p:cNvSpPr/>
          <p:nvPr/>
        </p:nvSpPr>
        <p:spPr>
          <a:xfrm>
            <a:off x="5476056" y="2149624"/>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Dengesiz, kararsız, iç çatışmalarının ve huzursuzlukların olduğu bir çocuk olur.</a:t>
            </a:r>
          </a:p>
        </p:txBody>
      </p:sp>
    </p:spTree>
    <p:extLst>
      <p:ext uri="{BB962C8B-B14F-4D97-AF65-F5344CB8AC3E}">
        <p14:creationId xmlns:p14="http://schemas.microsoft.com/office/powerpoint/2010/main" val="2443373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smtClean="0"/>
              <a:t>Sözgelimi, annenin dinlenmiş ve sakin olması halinde, 3 yaşındaki kızının müzik aletleriyle ses çıkarması ona ilginç gelip ‘uygun bir davranış’ olarak kabul görürken, annenin yorgun ve uykusuz olması halinde aynı davranış ‘uygun olmayan davranış’  grubuna girerek kabul görmeyebilir.</a:t>
            </a: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23489" t="23628" r="23668" b="11825"/>
          <a:stretch/>
        </p:blipFill>
        <p:spPr>
          <a:xfrm>
            <a:off x="3779912" y="3913108"/>
            <a:ext cx="3211287" cy="2944891"/>
          </a:xfrm>
          <a:prstGeom prst="rect">
            <a:avLst/>
          </a:prstGeom>
        </p:spPr>
      </p:pic>
    </p:spTree>
    <p:extLst>
      <p:ext uri="{BB962C8B-B14F-4D97-AF65-F5344CB8AC3E}">
        <p14:creationId xmlns:p14="http://schemas.microsoft.com/office/powerpoint/2010/main" val="658732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4" y="-27384"/>
            <a:ext cx="9201416" cy="6858000"/>
          </a:xfrm>
          <a:prstGeom prst="rect">
            <a:avLst/>
          </a:prstGeom>
        </p:spPr>
      </p:pic>
      <p:sp>
        <p:nvSpPr>
          <p:cNvPr id="11" name="Başlık 1"/>
          <p:cNvSpPr txBox="1">
            <a:spLocks/>
          </p:cNvSpPr>
          <p:nvPr/>
        </p:nvSpPr>
        <p:spPr>
          <a:xfrm>
            <a:off x="1979712" y="247254"/>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smtClean="0"/>
              <a:t>Koruyucu tutum</a:t>
            </a:r>
            <a:endParaRPr lang="tr-TR" dirty="0"/>
          </a:p>
        </p:txBody>
      </p:sp>
      <p:sp>
        <p:nvSpPr>
          <p:cNvPr id="12" name="Oval 11"/>
          <p:cNvSpPr/>
          <p:nvPr/>
        </p:nvSpPr>
        <p:spPr>
          <a:xfrm>
            <a:off x="2195736" y="2232720"/>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Aşırı koruyucu, aşırı kontrollü ve özenli bir tutum sergilemektir</a:t>
            </a:r>
          </a:p>
        </p:txBody>
      </p:sp>
      <p:sp>
        <p:nvSpPr>
          <p:cNvPr id="13" name="Oval 12"/>
          <p:cNvSpPr/>
          <p:nvPr/>
        </p:nvSpPr>
        <p:spPr>
          <a:xfrm>
            <a:off x="5675930" y="2249488"/>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Aşırı bağımlı, güvensiz, içe dönük, duygusal kırıklıkları olan bir çocuk olur.</a:t>
            </a:r>
          </a:p>
        </p:txBody>
      </p:sp>
    </p:spTree>
    <p:extLst>
      <p:ext uri="{BB962C8B-B14F-4D97-AF65-F5344CB8AC3E}">
        <p14:creationId xmlns:p14="http://schemas.microsoft.com/office/powerpoint/2010/main" val="244195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836712"/>
            <a:ext cx="4888227" cy="5184576"/>
          </a:xfrm>
        </p:spPr>
        <p:txBody>
          <a:bodyPr>
            <a:normAutofit/>
          </a:bodyPr>
          <a:lstStyle/>
          <a:p>
            <a:pPr indent="0" algn="ctr">
              <a:buNone/>
            </a:pPr>
            <a:r>
              <a:rPr lang="tr-TR" dirty="0" smtClean="0"/>
              <a:t> Daha çok anne- çocuk ilişkisinde ortaya çıkan bu aşırı koruyuculuğun altında annenin duygusal </a:t>
            </a:r>
            <a:r>
              <a:rPr lang="tr-TR" dirty="0" err="1" smtClean="0"/>
              <a:t>yanlızlığı</a:t>
            </a:r>
            <a:r>
              <a:rPr lang="tr-TR" dirty="0" smtClean="0"/>
              <a:t> yatmaktadır. Anne çocuğuyla bütünleşir, kalkan olur ona yardım ettiğini sanır. </a:t>
            </a:r>
          </a:p>
          <a:p>
            <a:pPr indent="0">
              <a:buNone/>
            </a:pPr>
            <a:endParaRPr lang="tr-TR" dirty="0" smtClean="0"/>
          </a:p>
          <a:p>
            <a:pPr marL="285750" indent="-285750"/>
            <a:r>
              <a:rPr lang="tr-TR" dirty="0" smtClean="0"/>
              <a:t>7 yaşında ki okula gitmek istemediği  için başvuran bir ailenin bir çocuğun tadı kötü diye ilacı istememesi üzerine annenin çocuğa ilaç vermemesi</a:t>
            </a: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7937" t="19460" r="19726"/>
          <a:stretch/>
        </p:blipFill>
        <p:spPr>
          <a:xfrm>
            <a:off x="5355771" y="3068960"/>
            <a:ext cx="3788229" cy="3674608"/>
          </a:xfrm>
          <a:prstGeom prst="rect">
            <a:avLst/>
          </a:prstGeom>
        </p:spPr>
      </p:pic>
    </p:spTree>
    <p:extLst>
      <p:ext uri="{BB962C8B-B14F-4D97-AF65-F5344CB8AC3E}">
        <p14:creationId xmlns:p14="http://schemas.microsoft.com/office/powerpoint/2010/main" val="2670051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4" y="-27384"/>
            <a:ext cx="9201416" cy="6858000"/>
          </a:xfrm>
          <a:prstGeom prst="rect">
            <a:avLst/>
          </a:prstGeom>
        </p:spPr>
      </p:pic>
      <p:sp>
        <p:nvSpPr>
          <p:cNvPr id="7" name="Başlık 1"/>
          <p:cNvSpPr txBox="1">
            <a:spLocks/>
          </p:cNvSpPr>
          <p:nvPr/>
        </p:nvSpPr>
        <p:spPr>
          <a:xfrm>
            <a:off x="2228805" y="548680"/>
            <a:ext cx="6202747" cy="106613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dirty="0" smtClean="0">
                <a:latin typeface="Times New Roman" panose="02020603050405020304" pitchFamily="18" charset="0"/>
                <a:cs typeface="Times New Roman" panose="02020603050405020304" pitchFamily="18" charset="0"/>
              </a:rPr>
              <a:t>İlgisiz </a:t>
            </a:r>
            <a:r>
              <a:rPr lang="tr-TR" dirty="0" err="1" smtClean="0">
                <a:latin typeface="Times New Roman" panose="02020603050405020304" pitchFamily="18" charset="0"/>
                <a:cs typeface="Times New Roman" panose="02020603050405020304" pitchFamily="18" charset="0"/>
              </a:rPr>
              <a:t>kayitsiz</a:t>
            </a:r>
            <a:r>
              <a:rPr lang="tr-TR" dirty="0" smtClean="0">
                <a:latin typeface="Times New Roman" panose="02020603050405020304" pitchFamily="18" charset="0"/>
                <a:cs typeface="Times New Roman" panose="02020603050405020304" pitchFamily="18" charset="0"/>
              </a:rPr>
              <a:t> tutum</a:t>
            </a:r>
            <a:endParaRPr lang="tr-TR" dirty="0">
              <a:latin typeface="Times New Roman" panose="02020603050405020304" pitchFamily="18" charset="0"/>
              <a:cs typeface="Times New Roman" panose="02020603050405020304" pitchFamily="18" charset="0"/>
            </a:endParaRPr>
          </a:p>
        </p:txBody>
      </p:sp>
      <p:sp>
        <p:nvSpPr>
          <p:cNvPr id="8" name="Oval 7"/>
          <p:cNvSpPr/>
          <p:nvPr/>
        </p:nvSpPr>
        <p:spPr>
          <a:xfrm>
            <a:off x="2278088" y="2332112"/>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Çocuğu yalnız bırakma, görmezlikten gelme, dışlaması anlamına gelen bir tutum sergilemektir</a:t>
            </a:r>
          </a:p>
        </p:txBody>
      </p:sp>
      <p:sp>
        <p:nvSpPr>
          <p:cNvPr id="9" name="Oval 8"/>
          <p:cNvSpPr/>
          <p:nvPr/>
        </p:nvSpPr>
        <p:spPr>
          <a:xfrm>
            <a:off x="5806480" y="2348880"/>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Saldırgan, iletişimi zayıf olan bir çocuk olur.</a:t>
            </a:r>
          </a:p>
        </p:txBody>
      </p:sp>
    </p:spTree>
    <p:extLst>
      <p:ext uri="{BB962C8B-B14F-4D97-AF65-F5344CB8AC3E}">
        <p14:creationId xmlns:p14="http://schemas.microsoft.com/office/powerpoint/2010/main" val="3445519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smtClean="0"/>
              <a:t>Duygusal ihmale yol açan böyle bir ortamda anne- baba- çocuk üçgeni arasında iletişim kopukluğu gözlenir. Anne babanın ilgisizliği ile çocuğun öğretmenine, arkadaşlarına ve yakın çevresindeki eşyalara zarar ve suçluluk davranışı arasında yakın bir ilişki bulunmuştur.</a:t>
            </a:r>
            <a:endParaRPr lang="tr-TR" dirty="0"/>
          </a:p>
        </p:txBody>
      </p:sp>
      <p:sp>
        <p:nvSpPr>
          <p:cNvPr id="4" name="Gülen Yüz 3"/>
          <p:cNvSpPr/>
          <p:nvPr/>
        </p:nvSpPr>
        <p:spPr>
          <a:xfrm>
            <a:off x="6588224" y="4293096"/>
            <a:ext cx="2304256" cy="2376264"/>
          </a:xfrm>
          <a:prstGeom prst="smileyFace">
            <a:avLst>
              <a:gd name="adj" fmla="val -4653"/>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32921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4" y="-27384"/>
            <a:ext cx="9201416" cy="6858000"/>
          </a:xfrm>
          <a:prstGeom prst="rect">
            <a:avLst/>
          </a:prstGeom>
        </p:spPr>
      </p:pic>
      <p:sp>
        <p:nvSpPr>
          <p:cNvPr id="8" name="Başlık 1"/>
          <p:cNvSpPr txBox="1">
            <a:spLocks/>
          </p:cNvSpPr>
          <p:nvPr/>
        </p:nvSpPr>
        <p:spPr>
          <a:xfrm>
            <a:off x="2195736" y="1052736"/>
            <a:ext cx="6584776" cy="92846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sz="2800" smtClean="0"/>
              <a:t>Güven verici, destekleyici ve hoşgörülü tutum</a:t>
            </a:r>
            <a:endParaRPr lang="tr-TR" sz="2800" dirty="0"/>
          </a:p>
        </p:txBody>
      </p:sp>
      <p:sp>
        <p:nvSpPr>
          <p:cNvPr id="9" name="Oval 8"/>
          <p:cNvSpPr/>
          <p:nvPr/>
        </p:nvSpPr>
        <p:spPr>
          <a:xfrm>
            <a:off x="2195736" y="2260104"/>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Anne-babanın hoşgörü sahibi olduğu, sorumlulukların var </a:t>
            </a:r>
            <a:r>
              <a:rPr lang="tr-TR" dirty="0" err="1" smtClean="0">
                <a:solidFill>
                  <a:schemeClr val="tx1"/>
                </a:solidFill>
              </a:rPr>
              <a:t>olduğu,demokratik</a:t>
            </a:r>
            <a:r>
              <a:rPr lang="tr-TR" dirty="0" smtClean="0">
                <a:solidFill>
                  <a:schemeClr val="tx1"/>
                </a:solidFill>
              </a:rPr>
              <a:t> bir tutum sergilemektir</a:t>
            </a:r>
          </a:p>
        </p:txBody>
      </p:sp>
      <p:sp>
        <p:nvSpPr>
          <p:cNvPr id="10" name="Oval 9"/>
          <p:cNvSpPr/>
          <p:nvPr/>
        </p:nvSpPr>
        <p:spPr>
          <a:xfrm>
            <a:off x="5724128" y="2276872"/>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Kendine ve çevresine saygılı, girişimci, yaratıcı, sınırlarını ve sorumluluklarını bilen bir çocuk olur.</a:t>
            </a: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491" y="260648"/>
            <a:ext cx="1323975" cy="1819275"/>
          </a:xfrm>
          <a:prstGeom prst="rect">
            <a:avLst/>
          </a:prstGeom>
        </p:spPr>
      </p:pic>
    </p:spTree>
    <p:extLst>
      <p:ext uri="{BB962C8B-B14F-4D97-AF65-F5344CB8AC3E}">
        <p14:creationId xmlns:p14="http://schemas.microsoft.com/office/powerpoint/2010/main" val="957392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çerik Yer Tutucusu 2"/>
          <p:cNvSpPr txBox="1">
            <a:spLocks/>
          </p:cNvSpPr>
          <p:nvPr/>
        </p:nvSpPr>
        <p:spPr>
          <a:xfrm>
            <a:off x="1187624" y="620688"/>
            <a:ext cx="6660232"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indent="0" algn="ctr">
              <a:buFont typeface="Wingdings"/>
              <a:buNone/>
            </a:pPr>
            <a:r>
              <a:rPr lang="tr-TR" b="1" dirty="0" smtClean="0"/>
              <a:t>Sütü döken çocuğa annenin;  ‘elinden kaydı galiba hadi gel beraber temizleyelim, bardağı elini kuruladıktan sonra tutabilirsin, yetişemediğin zaman benden yardım isteyebilir yada bir tabure kullanabilirsin’ gibi tepkide ve önermelerde bulunan anne çocuğa hata </a:t>
            </a:r>
            <a:r>
              <a:rPr lang="tr-TR" b="1" dirty="0" err="1" smtClean="0"/>
              <a:t>yapılabilinir</a:t>
            </a:r>
            <a:r>
              <a:rPr lang="tr-TR" b="1" dirty="0" smtClean="0"/>
              <a:t>  olduğunu bunu telafi edebileceğini ve  bir daha aynı hatayı yapmaması için neler </a:t>
            </a:r>
            <a:r>
              <a:rPr lang="tr-TR" b="1" dirty="0" err="1" smtClean="0"/>
              <a:t>yapacağınıda</a:t>
            </a:r>
            <a:r>
              <a:rPr lang="tr-TR" b="1" dirty="0" smtClean="0"/>
              <a:t> öğretmiş oldu.</a:t>
            </a:r>
            <a:endParaRPr lang="tr-TR" b="1"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856265"/>
            <a:ext cx="1886397" cy="1276350"/>
          </a:xfrm>
          <a:prstGeom prst="rect">
            <a:avLst/>
          </a:prstGeom>
        </p:spPr>
      </p:pic>
    </p:spTree>
    <p:extLst>
      <p:ext uri="{BB962C8B-B14F-4D97-AF65-F5344CB8AC3E}">
        <p14:creationId xmlns:p14="http://schemas.microsoft.com/office/powerpoint/2010/main" val="1224635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827584" y="1621582"/>
            <a:ext cx="6696744" cy="561662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indent="0" algn="ctr">
              <a:buFont typeface="Wingdings"/>
              <a:buNone/>
            </a:pPr>
            <a:r>
              <a:rPr lang="tr-TR" dirty="0" smtClean="0"/>
              <a:t>       Anne baba tutumları çocuğun kişiliğinin oluşumunda ve karakterinin oluşmasında büyük önem taşır. Anne baba çocuk üçgeni sevgi temeline dayanmalıdır. Özdeşim modeli olan anne baba bilmelidir ki çocuğa nasıl bir davranış türü uygularsa benzer davranışı onda görecektir.</a:t>
            </a:r>
            <a:endParaRPr lang="tr-TR"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581128"/>
            <a:ext cx="1962150" cy="1504950"/>
          </a:xfrm>
          <a:prstGeom prst="rect">
            <a:avLst/>
          </a:prstGeom>
        </p:spPr>
      </p:pic>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116632"/>
            <a:ext cx="1962150" cy="1504950"/>
          </a:xfrm>
          <a:prstGeom prst="rect">
            <a:avLst/>
          </a:prstGeom>
        </p:spPr>
      </p:pic>
    </p:spTree>
    <p:extLst>
      <p:ext uri="{BB962C8B-B14F-4D97-AF65-F5344CB8AC3E}">
        <p14:creationId xmlns:p14="http://schemas.microsoft.com/office/powerpoint/2010/main" val="4757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7" name="İçerik Yer Tutucusu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Dikdörtgen 4"/>
          <p:cNvSpPr/>
          <p:nvPr/>
        </p:nvSpPr>
        <p:spPr>
          <a:xfrm>
            <a:off x="1043608" y="476672"/>
            <a:ext cx="6454011" cy="584775"/>
          </a:xfrm>
          <a:prstGeom prst="rect">
            <a:avLst/>
          </a:prstGeom>
        </p:spPr>
        <p:txBody>
          <a:bodyPr wrap="none">
            <a:spAutoFit/>
          </a:bodyPr>
          <a:lstStyle/>
          <a:p>
            <a:r>
              <a:rPr lang="tr-TR" altLang="tr-TR" sz="3200" u="sng" dirty="0" smtClean="0">
                <a:solidFill>
                  <a:srgbClr val="FF6600"/>
                </a:solidFill>
                <a:latin typeface="Comic Sans MS" pitchFamily="66" charset="0"/>
              </a:rPr>
              <a:t>ANNE BABALARA TAVSİYELER</a:t>
            </a:r>
            <a:endParaRPr lang="tr-TR" sz="3200" dirty="0"/>
          </a:p>
        </p:txBody>
      </p:sp>
      <p:sp>
        <p:nvSpPr>
          <p:cNvPr id="6" name="Dikdörtgen 5"/>
          <p:cNvSpPr/>
          <p:nvPr/>
        </p:nvSpPr>
        <p:spPr>
          <a:xfrm>
            <a:off x="2987824" y="1340768"/>
            <a:ext cx="4572000" cy="4893647"/>
          </a:xfrm>
          <a:prstGeom prst="rect">
            <a:avLst/>
          </a:prstGeom>
        </p:spPr>
        <p:txBody>
          <a:bodyPr>
            <a:spAutoFit/>
          </a:bodyPr>
          <a:lstStyle/>
          <a:p>
            <a:r>
              <a:rPr lang="tr-TR" altLang="tr-TR" sz="2400" dirty="0">
                <a:solidFill>
                  <a:srgbClr val="FF6600"/>
                </a:solidFill>
                <a:latin typeface="Comic Sans MS" pitchFamily="66" charset="0"/>
              </a:rPr>
              <a:t>1-Ondan yapamayacağı şeyler istemeyin,</a:t>
            </a:r>
          </a:p>
          <a:p>
            <a:r>
              <a:rPr lang="tr-TR" altLang="tr-TR" sz="2400" dirty="0">
                <a:solidFill>
                  <a:srgbClr val="FF6600"/>
                </a:solidFill>
                <a:latin typeface="Comic Sans MS" pitchFamily="66" charset="0"/>
              </a:rPr>
              <a:t>2-Yaşına uygun yapabileceği görev ve sorumluklar verin,</a:t>
            </a:r>
            <a:endParaRPr lang="tr-TR" altLang="tr-TR" sz="2400" i="1" dirty="0">
              <a:solidFill>
                <a:srgbClr val="FF6600"/>
              </a:solidFill>
              <a:latin typeface="Comic Sans MS" pitchFamily="66" charset="0"/>
            </a:endParaRPr>
          </a:p>
          <a:p>
            <a:r>
              <a:rPr lang="tr-TR" altLang="tr-TR" sz="2400" dirty="0">
                <a:solidFill>
                  <a:srgbClr val="FF6600"/>
                </a:solidFill>
                <a:latin typeface="Comic Sans MS" pitchFamily="66" charset="0"/>
              </a:rPr>
              <a:t>3-Başarılı olmuş kişileri ona sevdirin ve      örnek gösterin,</a:t>
            </a:r>
          </a:p>
          <a:p>
            <a:r>
              <a:rPr lang="tr-TR" altLang="tr-TR" sz="2400" dirty="0">
                <a:solidFill>
                  <a:srgbClr val="FF6600"/>
                </a:solidFill>
                <a:latin typeface="Comic Sans MS" pitchFamily="66" charset="0"/>
              </a:rPr>
              <a:t>4-Kendine güvenmesini sağlayın,</a:t>
            </a:r>
          </a:p>
          <a:p>
            <a:r>
              <a:rPr lang="tr-TR" altLang="tr-TR" sz="2400" dirty="0">
                <a:solidFill>
                  <a:srgbClr val="FF6600"/>
                </a:solidFill>
                <a:latin typeface="Comic Sans MS" pitchFamily="66" charset="0"/>
              </a:rPr>
              <a:t>5-Okul arkadaşları ile iyi ilişkiler kurmasını sağlayın,</a:t>
            </a:r>
          </a:p>
          <a:p>
            <a:r>
              <a:rPr lang="tr-TR" altLang="tr-TR" sz="2400" dirty="0">
                <a:solidFill>
                  <a:srgbClr val="FF6600"/>
                </a:solidFill>
                <a:latin typeface="Comic Sans MS" pitchFamily="66" charset="0"/>
              </a:rPr>
              <a:t>6-Gelişimine uygun görevler vererek sorumluluk duygusunu geliştirmeye çalışın.</a:t>
            </a:r>
          </a:p>
        </p:txBody>
      </p:sp>
    </p:spTree>
    <p:extLst>
      <p:ext uri="{BB962C8B-B14F-4D97-AF65-F5344CB8AC3E}">
        <p14:creationId xmlns:p14="http://schemas.microsoft.com/office/powerpoint/2010/main" val="1640430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04248"/>
          </a:xfrm>
          <a:prstGeom prst="rect">
            <a:avLst/>
          </a:prstGeom>
        </p:spPr>
      </p:pic>
      <p:sp>
        <p:nvSpPr>
          <p:cNvPr id="6" name="İçerik Yer Tutucusu 2"/>
          <p:cNvSpPr txBox="1">
            <a:spLocks/>
          </p:cNvSpPr>
          <p:nvPr/>
        </p:nvSpPr>
        <p:spPr>
          <a:xfrm>
            <a:off x="4211960" y="764704"/>
            <a:ext cx="4248472" cy="5112568"/>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endParaRPr lang="tr-TR" sz="1600" dirty="0" smtClean="0"/>
          </a:p>
          <a:p>
            <a:pPr marL="0" indent="0" algn="ctr">
              <a:buFont typeface="Wingdings 2"/>
              <a:buNone/>
            </a:pPr>
            <a:r>
              <a:rPr lang="tr-TR" sz="1600" dirty="0" smtClean="0"/>
              <a:t>BİR VARMIŞ BİR YOKMUŞ…</a:t>
            </a:r>
          </a:p>
          <a:p>
            <a:pPr marL="0" indent="0" algn="ctr">
              <a:buFont typeface="Wingdings 2"/>
              <a:buNone/>
            </a:pPr>
            <a:r>
              <a:rPr lang="tr-TR" sz="1600" dirty="0" smtClean="0"/>
              <a:t>BİR GÜLGONCASI VARMIŞ NARİN VE GÜZELMİŞ</a:t>
            </a:r>
          </a:p>
          <a:p>
            <a:pPr marL="0" indent="0" algn="ctr">
              <a:buFont typeface="Wingdings 2"/>
              <a:buNone/>
            </a:pPr>
            <a:r>
              <a:rPr lang="tr-TR" sz="1600" dirty="0" smtClean="0"/>
              <a:t>BİR GÜN BOYNU EĞİLMİŞ NE OLDU DEMİŞLER RÜZGAR ÇARPTI DEMİŞ</a:t>
            </a:r>
          </a:p>
          <a:p>
            <a:pPr marL="0" indent="0" algn="ctr">
              <a:buFont typeface="Wingdings 2"/>
              <a:buNone/>
            </a:pPr>
            <a:r>
              <a:rPr lang="tr-TR" sz="1600" dirty="0" smtClean="0"/>
              <a:t>BİR GÜN DALI KIRILMIŞ NE OLDU DEMİŞLER YAĞMUR VURDU DEMİŞ</a:t>
            </a:r>
          </a:p>
          <a:p>
            <a:pPr marL="0" indent="0" algn="ctr">
              <a:buFont typeface="Wingdings 2"/>
              <a:buNone/>
            </a:pPr>
            <a:r>
              <a:rPr lang="tr-TR" sz="1600" dirty="0" smtClean="0"/>
              <a:t>SOLMUŞ BİR GÜN NE OLDU DEMİŞLER KAR ALTINDA KALDIM DEMİŞ…</a:t>
            </a:r>
          </a:p>
          <a:p>
            <a:pPr marL="0" indent="0" algn="ctr">
              <a:buFont typeface="Wingdings 2"/>
              <a:buNone/>
            </a:pPr>
            <a:endParaRPr lang="tr-TR" sz="1600" dirty="0" smtClean="0"/>
          </a:p>
          <a:p>
            <a:pPr marL="0" indent="0" algn="ctr">
              <a:buFont typeface="Wingdings 2"/>
              <a:buNone/>
            </a:pPr>
            <a:endParaRPr lang="tr-TR" sz="1600" dirty="0" smtClean="0"/>
          </a:p>
          <a:p>
            <a:pPr marL="0" indent="0" algn="ctr">
              <a:buFont typeface="Wingdings 2"/>
              <a:buNone/>
            </a:pPr>
            <a:r>
              <a:rPr lang="tr-TR" sz="1600" b="1" dirty="0" smtClean="0"/>
              <a:t>ÇOCUKLARIMIZ BİRER GÜL GONCASI BİZLER ONLARIN BAŞINA GELEN DOĞAL AFETMİYİZ?</a:t>
            </a:r>
          </a:p>
          <a:p>
            <a:pPr marL="0" indent="0" algn="ctr">
              <a:buFont typeface="Wingdings 2"/>
              <a:buNone/>
            </a:pPr>
            <a:r>
              <a:rPr lang="tr-TR" sz="1600" b="1" dirty="0" smtClean="0"/>
              <a:t>DOĞAL EBEVEYN Mİ?</a:t>
            </a:r>
          </a:p>
          <a:p>
            <a:pPr marL="0" indent="0" algn="ctr">
              <a:buFont typeface="Wingdings 2"/>
              <a:buNone/>
            </a:pPr>
            <a:r>
              <a:rPr lang="tr-TR" sz="1600" dirty="0" smtClean="0"/>
              <a:t> </a:t>
            </a:r>
          </a:p>
          <a:p>
            <a:pPr marL="0" indent="0" algn="ctr">
              <a:buFont typeface="Wingdings 2"/>
              <a:buNone/>
            </a:pPr>
            <a:endParaRPr lang="tr-TR" sz="1600" dirty="0"/>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789445"/>
            <a:ext cx="1790700" cy="1905000"/>
          </a:xfrm>
          <a:prstGeom prst="rect">
            <a:avLst/>
          </a:prstGeom>
        </p:spPr>
      </p:pic>
    </p:spTree>
    <p:extLst>
      <p:ext uri="{BB962C8B-B14F-4D97-AF65-F5344CB8AC3E}">
        <p14:creationId xmlns:p14="http://schemas.microsoft.com/office/powerpoint/2010/main" val="849755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dirty="0"/>
          </a:p>
        </p:txBody>
      </p:sp>
      <p:pic>
        <p:nvPicPr>
          <p:cNvPr id="6" name="İçerik Yer Tutucus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3"/>
          <p:cNvSpPr txBox="1">
            <a:spLocks noChangeArrowheads="1"/>
          </p:cNvSpPr>
          <p:nvPr/>
        </p:nvSpPr>
        <p:spPr>
          <a:xfrm>
            <a:off x="2699792" y="1124744"/>
            <a:ext cx="5904656" cy="4968552"/>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Tx/>
              <a:buNone/>
            </a:pPr>
            <a:r>
              <a:rPr lang="tr-TR" altLang="tr-TR" sz="2800" dirty="0" smtClean="0">
                <a:solidFill>
                  <a:srgbClr val="FF6600"/>
                </a:solidFill>
                <a:latin typeface="Comic Sans MS" pitchFamily="66" charset="0"/>
              </a:rPr>
              <a:t>7-Onunla birlikte vakit geçirin,  kendini ifade etmesini sağlayın,</a:t>
            </a:r>
          </a:p>
          <a:p>
            <a:pPr marL="0" indent="0">
              <a:buFontTx/>
              <a:buNone/>
            </a:pPr>
            <a:r>
              <a:rPr lang="tr-TR" altLang="tr-TR" sz="2800" dirty="0" smtClean="0">
                <a:solidFill>
                  <a:srgbClr val="FF6600"/>
                </a:solidFill>
                <a:latin typeface="Comic Sans MS" pitchFamily="66" charset="0"/>
              </a:rPr>
              <a:t>8-Onun okul başarılarını uygun bir şekilde ödüllendirin,</a:t>
            </a:r>
          </a:p>
          <a:p>
            <a:pPr marL="0" indent="0">
              <a:buFontTx/>
              <a:buNone/>
            </a:pPr>
            <a:r>
              <a:rPr lang="tr-TR" altLang="tr-TR" sz="2800" dirty="0" smtClean="0">
                <a:solidFill>
                  <a:srgbClr val="FF6600"/>
                </a:solidFill>
                <a:latin typeface="Comic Sans MS" pitchFamily="66" charset="0"/>
              </a:rPr>
              <a:t>9-Ona her zaman cesaret verin ve konuşun,</a:t>
            </a:r>
          </a:p>
          <a:p>
            <a:pPr marL="0" indent="0">
              <a:buFontTx/>
              <a:buNone/>
            </a:pPr>
            <a:r>
              <a:rPr lang="tr-TR" altLang="tr-TR" sz="2800" dirty="0" smtClean="0">
                <a:solidFill>
                  <a:srgbClr val="FF6600"/>
                </a:solidFill>
                <a:latin typeface="Comic Sans MS" pitchFamily="66" charset="0"/>
              </a:rPr>
              <a:t>10-Huzurlu ve sevgi dolu bir aile ortamı hazırlayın.</a:t>
            </a:r>
          </a:p>
          <a:p>
            <a:pPr marL="0" indent="0">
              <a:buFontTx/>
              <a:buNone/>
            </a:pPr>
            <a:r>
              <a:rPr lang="tr-TR" altLang="tr-TR" sz="2800" dirty="0" smtClean="0">
                <a:solidFill>
                  <a:srgbClr val="FF6600"/>
                </a:solidFill>
                <a:latin typeface="Comic Sans MS" pitchFamily="66" charset="0"/>
              </a:rPr>
              <a:t>11-Onun kapasitesinden daha fazla      beklentilere girmeyin,</a:t>
            </a:r>
          </a:p>
          <a:p>
            <a:pPr marL="0" indent="0">
              <a:buFontTx/>
              <a:buNone/>
            </a:pPr>
            <a:r>
              <a:rPr lang="tr-TR" altLang="tr-TR" sz="2800" dirty="0" smtClean="0">
                <a:solidFill>
                  <a:srgbClr val="FF6600"/>
                </a:solidFill>
                <a:latin typeface="Comic Sans MS" pitchFamily="66" charset="0"/>
              </a:rPr>
              <a:t/>
            </a:r>
            <a:br>
              <a:rPr lang="tr-TR" altLang="tr-TR" sz="2800" dirty="0" smtClean="0">
                <a:solidFill>
                  <a:srgbClr val="FF6600"/>
                </a:solidFill>
                <a:latin typeface="Comic Sans MS" pitchFamily="66" charset="0"/>
              </a:rPr>
            </a:br>
            <a:endParaRPr lang="tr-TR" altLang="tr-TR" sz="2800" dirty="0" smtClean="0">
              <a:solidFill>
                <a:srgbClr val="FF6600"/>
              </a:solidFill>
              <a:latin typeface="Comic Sans MS" pitchFamily="66" charset="0"/>
            </a:endParaRPr>
          </a:p>
          <a:p>
            <a:pPr marL="0" indent="0"/>
            <a:endParaRPr lang="tr-TR" altLang="tr-TR" sz="2800" dirty="0" smtClean="0">
              <a:solidFill>
                <a:srgbClr val="FF6600"/>
              </a:solidFill>
              <a:latin typeface="Comic Sans MS" pitchFamily="66" charset="0"/>
            </a:endParaRPr>
          </a:p>
        </p:txBody>
      </p:sp>
      <p:sp>
        <p:nvSpPr>
          <p:cNvPr id="8" name="Dikdörtgen 7"/>
          <p:cNvSpPr/>
          <p:nvPr/>
        </p:nvSpPr>
        <p:spPr>
          <a:xfrm>
            <a:off x="1037793" y="260648"/>
            <a:ext cx="6454011" cy="584775"/>
          </a:xfrm>
          <a:prstGeom prst="rect">
            <a:avLst/>
          </a:prstGeom>
        </p:spPr>
        <p:txBody>
          <a:bodyPr wrap="none">
            <a:spAutoFit/>
          </a:bodyPr>
          <a:lstStyle/>
          <a:p>
            <a:r>
              <a:rPr lang="tr-TR" altLang="tr-TR" sz="3200" u="sng" dirty="0" smtClean="0">
                <a:solidFill>
                  <a:srgbClr val="FF6600"/>
                </a:solidFill>
                <a:latin typeface="Comic Sans MS" pitchFamily="66" charset="0"/>
              </a:rPr>
              <a:t>ANNE BABALARA TAVSİYELER</a:t>
            </a:r>
            <a:endParaRPr lang="tr-TR" sz="3200" dirty="0"/>
          </a:p>
        </p:txBody>
      </p:sp>
    </p:spTree>
    <p:extLst>
      <p:ext uri="{BB962C8B-B14F-4D97-AF65-F5344CB8AC3E}">
        <p14:creationId xmlns:p14="http://schemas.microsoft.com/office/powerpoint/2010/main" val="3019022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6" name="İçerik Yer Tutucus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2555776" y="1447031"/>
            <a:ext cx="633670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2800" b="1">
                <a:solidFill>
                  <a:schemeClr val="tx1"/>
                </a:solidFill>
                <a:latin typeface="Tahoma" pitchFamily="34" charset="0"/>
              </a:defRPr>
            </a:lvl1pPr>
            <a:lvl2pPr marL="742950" indent="-285750">
              <a:spcBef>
                <a:spcPct val="20000"/>
              </a:spcBef>
              <a:buChar char="–"/>
              <a:defRPr sz="2400" b="1">
                <a:solidFill>
                  <a:schemeClr val="tx1"/>
                </a:solidFill>
                <a:latin typeface="Tahoma" pitchFamily="34" charset="0"/>
              </a:defRPr>
            </a:lvl2pPr>
            <a:lvl3pPr marL="1143000" indent="-228600">
              <a:spcBef>
                <a:spcPct val="20000"/>
              </a:spcBef>
              <a:buChar char="•"/>
              <a:defRPr sz="2000" b="1">
                <a:solidFill>
                  <a:schemeClr val="tx1"/>
                </a:solidFill>
                <a:latin typeface="Tahoma" pitchFamily="34" charset="0"/>
              </a:defRPr>
            </a:lvl3pPr>
            <a:lvl4pPr marL="1600200" indent="-228600">
              <a:spcBef>
                <a:spcPct val="20000"/>
              </a:spcBef>
              <a:buChar char="–"/>
              <a:defRPr sz="2000" b="1">
                <a:solidFill>
                  <a:schemeClr val="tx1"/>
                </a:solidFill>
                <a:latin typeface="Tahoma" pitchFamily="34" charset="0"/>
              </a:defRPr>
            </a:lvl4pPr>
            <a:lvl5pPr marL="2057400" indent="-228600">
              <a:spcBef>
                <a:spcPct val="20000"/>
              </a:spcBef>
              <a:buChar char="»"/>
              <a:defRPr sz="2000" b="1">
                <a:solidFill>
                  <a:schemeClr val="tx1"/>
                </a:solidFill>
                <a:latin typeface="Tahoma" pitchFamily="34" charset="0"/>
              </a:defRPr>
            </a:lvl5pPr>
            <a:lvl6pPr marL="2514600" indent="-228600" eaLnBrk="0" fontAlgn="base" hangingPunct="0">
              <a:spcBef>
                <a:spcPct val="20000"/>
              </a:spcBef>
              <a:spcAft>
                <a:spcPct val="0"/>
              </a:spcAft>
              <a:buChar char="»"/>
              <a:defRPr sz="2000" b="1">
                <a:solidFill>
                  <a:schemeClr val="tx1"/>
                </a:solidFill>
                <a:latin typeface="Tahoma" pitchFamily="34" charset="0"/>
              </a:defRPr>
            </a:lvl6pPr>
            <a:lvl7pPr marL="2971800" indent="-228600" eaLnBrk="0" fontAlgn="base" hangingPunct="0">
              <a:spcBef>
                <a:spcPct val="20000"/>
              </a:spcBef>
              <a:spcAft>
                <a:spcPct val="0"/>
              </a:spcAft>
              <a:buChar char="»"/>
              <a:defRPr sz="2000" b="1">
                <a:solidFill>
                  <a:schemeClr val="tx1"/>
                </a:solidFill>
                <a:latin typeface="Tahoma" pitchFamily="34" charset="0"/>
              </a:defRPr>
            </a:lvl7pPr>
            <a:lvl8pPr marL="3429000" indent="-228600" eaLnBrk="0" fontAlgn="base" hangingPunct="0">
              <a:spcBef>
                <a:spcPct val="20000"/>
              </a:spcBef>
              <a:spcAft>
                <a:spcPct val="0"/>
              </a:spcAft>
              <a:buChar char="»"/>
              <a:defRPr sz="2000" b="1">
                <a:solidFill>
                  <a:schemeClr val="tx1"/>
                </a:solidFill>
                <a:latin typeface="Tahoma" pitchFamily="34" charset="0"/>
              </a:defRPr>
            </a:lvl8pPr>
            <a:lvl9pPr marL="3886200" indent="-228600" eaLnBrk="0" fontAlgn="base" hangingPunct="0">
              <a:spcBef>
                <a:spcPct val="20000"/>
              </a:spcBef>
              <a:spcAft>
                <a:spcPct val="0"/>
              </a:spcAft>
              <a:buChar char="»"/>
              <a:defRPr sz="2000" b="1">
                <a:solidFill>
                  <a:schemeClr val="tx1"/>
                </a:solidFill>
                <a:latin typeface="Tahoma" pitchFamily="34" charset="0"/>
              </a:defRPr>
            </a:lvl9pPr>
          </a:lstStyle>
          <a:p>
            <a:pPr eaLnBrk="1" hangingPunct="1">
              <a:buFontTx/>
              <a:buNone/>
            </a:pPr>
            <a:r>
              <a:rPr lang="tr-TR" altLang="tr-TR" sz="2400" b="0" dirty="0">
                <a:solidFill>
                  <a:srgbClr val="FF6600"/>
                </a:solidFill>
                <a:latin typeface="Comic Sans MS" pitchFamily="66" charset="0"/>
              </a:rPr>
              <a:t>12-Uyku düzeninin bozulmamasını sağlayın,</a:t>
            </a:r>
          </a:p>
          <a:p>
            <a:pPr eaLnBrk="1" hangingPunct="1">
              <a:buFontTx/>
              <a:buNone/>
            </a:pPr>
            <a:r>
              <a:rPr lang="tr-TR" altLang="tr-TR" sz="2400" b="0" dirty="0">
                <a:solidFill>
                  <a:srgbClr val="FF6600"/>
                </a:solidFill>
                <a:latin typeface="Comic Sans MS" pitchFamily="66" charset="0"/>
              </a:rPr>
              <a:t>13-Ders çalışırken belli aralarla dinlenmesini sağlayın,</a:t>
            </a:r>
          </a:p>
          <a:p>
            <a:pPr eaLnBrk="1" hangingPunct="1">
              <a:buFontTx/>
              <a:buNone/>
            </a:pPr>
            <a:r>
              <a:rPr lang="tr-TR" altLang="tr-TR" sz="2400" b="0" dirty="0">
                <a:solidFill>
                  <a:srgbClr val="FF6600"/>
                </a:solidFill>
                <a:latin typeface="Comic Sans MS" pitchFamily="66" charset="0"/>
              </a:rPr>
              <a:t>14-Yaşıtları ve başkaları ile onu kıyaslamayın,</a:t>
            </a:r>
          </a:p>
          <a:p>
            <a:pPr eaLnBrk="1" hangingPunct="1">
              <a:buFontTx/>
              <a:buNone/>
            </a:pPr>
            <a:r>
              <a:rPr lang="tr-TR" altLang="tr-TR" sz="2400" b="0" dirty="0">
                <a:solidFill>
                  <a:srgbClr val="FF6600"/>
                </a:solidFill>
                <a:latin typeface="Comic Sans MS" pitchFamily="66" charset="0"/>
              </a:rPr>
              <a:t>16-Çocuğunuz ile çok zaman geçirmeye  değil nitelikli zaman  geçirmeye önem verin.</a:t>
            </a:r>
            <a:r>
              <a:rPr lang="tr-TR" altLang="tr-TR" sz="2400" b="0" dirty="0">
                <a:latin typeface="Comic Sans MS" pitchFamily="66" charset="0"/>
              </a:rPr>
              <a:t> </a:t>
            </a:r>
            <a:endParaRPr lang="tr-TR" altLang="tr-TR" sz="2400" b="0" dirty="0">
              <a:solidFill>
                <a:srgbClr val="FF6600"/>
              </a:solidFill>
              <a:latin typeface="Comic Sans MS" pitchFamily="66" charset="0"/>
            </a:endParaRPr>
          </a:p>
          <a:p>
            <a:pPr eaLnBrk="1" hangingPunct="1">
              <a:buFontTx/>
              <a:buNone/>
            </a:pPr>
            <a:r>
              <a:rPr lang="tr-TR" altLang="tr-TR" sz="2400" b="0" dirty="0">
                <a:solidFill>
                  <a:srgbClr val="FF6600"/>
                </a:solidFill>
                <a:latin typeface="Comic Sans MS" pitchFamily="66" charset="0"/>
              </a:rPr>
              <a:t>17-Sürekli ders çalışmasını engelleyin,</a:t>
            </a:r>
          </a:p>
          <a:p>
            <a:pPr eaLnBrk="1" hangingPunct="1">
              <a:buFontTx/>
              <a:buNone/>
            </a:pPr>
            <a:r>
              <a:rPr lang="tr-TR" altLang="tr-TR" sz="2400" b="0" dirty="0">
                <a:solidFill>
                  <a:srgbClr val="FF6600"/>
                </a:solidFill>
                <a:latin typeface="Comic Sans MS" pitchFamily="66" charset="0"/>
              </a:rPr>
              <a:t>Amaç belirlemesinde yardımcı olun.</a:t>
            </a:r>
            <a:r>
              <a:rPr lang="tr-TR" altLang="tr-TR" sz="2400" b="0" dirty="0">
                <a:solidFill>
                  <a:schemeClr val="tx2"/>
                </a:solidFill>
                <a:latin typeface="Comic Sans MS" pitchFamily="66" charset="0"/>
              </a:rPr>
              <a:t> </a:t>
            </a:r>
            <a:br>
              <a:rPr lang="tr-TR" altLang="tr-TR" sz="2400" b="0" dirty="0">
                <a:solidFill>
                  <a:schemeClr val="tx2"/>
                </a:solidFill>
                <a:latin typeface="Comic Sans MS" pitchFamily="66" charset="0"/>
              </a:rPr>
            </a:br>
            <a:endParaRPr lang="tr-TR" altLang="tr-TR" sz="2400" b="0" dirty="0">
              <a:solidFill>
                <a:srgbClr val="FF6600"/>
              </a:solidFill>
              <a:latin typeface="Comic Sans MS" pitchFamily="66" charset="0"/>
            </a:endParaRPr>
          </a:p>
          <a:p>
            <a:pPr>
              <a:spcBef>
                <a:spcPct val="50000"/>
              </a:spcBef>
              <a:buFontTx/>
              <a:buNone/>
            </a:pPr>
            <a:endParaRPr lang="tr-TR" altLang="tr-TR" sz="2400" b="0" dirty="0">
              <a:solidFill>
                <a:srgbClr val="FF6600"/>
              </a:solidFill>
              <a:latin typeface="Arial" charset="0"/>
            </a:endParaRPr>
          </a:p>
        </p:txBody>
      </p:sp>
      <p:sp>
        <p:nvSpPr>
          <p:cNvPr id="8" name="Dikdörtgen 7"/>
          <p:cNvSpPr/>
          <p:nvPr/>
        </p:nvSpPr>
        <p:spPr>
          <a:xfrm>
            <a:off x="1043608" y="476672"/>
            <a:ext cx="6454011" cy="584775"/>
          </a:xfrm>
          <a:prstGeom prst="rect">
            <a:avLst/>
          </a:prstGeom>
        </p:spPr>
        <p:txBody>
          <a:bodyPr wrap="none">
            <a:spAutoFit/>
          </a:bodyPr>
          <a:lstStyle/>
          <a:p>
            <a:r>
              <a:rPr lang="tr-TR" altLang="tr-TR" sz="3200" u="sng" dirty="0" smtClean="0">
                <a:solidFill>
                  <a:srgbClr val="FF6600"/>
                </a:solidFill>
                <a:latin typeface="Comic Sans MS" pitchFamily="66" charset="0"/>
              </a:rPr>
              <a:t>ANNE BABALARA TAVSİYELER</a:t>
            </a:r>
            <a:endParaRPr lang="tr-TR" sz="3200" dirty="0"/>
          </a:p>
        </p:txBody>
      </p:sp>
    </p:spTree>
    <p:extLst>
      <p:ext uri="{BB962C8B-B14F-4D97-AF65-F5344CB8AC3E}">
        <p14:creationId xmlns:p14="http://schemas.microsoft.com/office/powerpoint/2010/main" val="4265503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6" name="İçerik Yer Tutucus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Dikdörtgen 6"/>
          <p:cNvSpPr/>
          <p:nvPr/>
        </p:nvSpPr>
        <p:spPr>
          <a:xfrm>
            <a:off x="2508109" y="1268760"/>
            <a:ext cx="5616624" cy="4893647"/>
          </a:xfrm>
          <a:prstGeom prst="rect">
            <a:avLst/>
          </a:prstGeom>
        </p:spPr>
        <p:txBody>
          <a:bodyPr wrap="square">
            <a:spAutoFit/>
          </a:bodyPr>
          <a:lstStyle/>
          <a:p>
            <a:r>
              <a:rPr lang="tr-TR" altLang="tr-TR" sz="2400" dirty="0">
                <a:solidFill>
                  <a:srgbClr val="FF6600"/>
                </a:solidFill>
                <a:latin typeface="Comic Sans MS" pitchFamily="66" charset="0"/>
              </a:rPr>
              <a:t>18-Yeteneğine uygun sosyal etkinliğe katılmasını sağlayın.</a:t>
            </a:r>
            <a:br>
              <a:rPr lang="tr-TR" altLang="tr-TR" sz="2400" dirty="0">
                <a:solidFill>
                  <a:srgbClr val="FF6600"/>
                </a:solidFill>
                <a:latin typeface="Comic Sans MS" pitchFamily="66" charset="0"/>
              </a:rPr>
            </a:br>
            <a:r>
              <a:rPr lang="tr-TR" altLang="tr-TR" sz="2400" dirty="0">
                <a:solidFill>
                  <a:srgbClr val="FF6600"/>
                </a:solidFill>
                <a:latin typeface="Comic Sans MS" pitchFamily="66" charset="0"/>
              </a:rPr>
              <a:t>19-Disiplin konusunda tutarlı ve kararlı bir tutum sergileyin. </a:t>
            </a:r>
            <a:br>
              <a:rPr lang="tr-TR" altLang="tr-TR" sz="2400" dirty="0">
                <a:solidFill>
                  <a:srgbClr val="FF6600"/>
                </a:solidFill>
                <a:latin typeface="Comic Sans MS" pitchFamily="66" charset="0"/>
              </a:rPr>
            </a:br>
            <a:r>
              <a:rPr lang="tr-TR" altLang="tr-TR" sz="2400" dirty="0">
                <a:solidFill>
                  <a:srgbClr val="FF6600"/>
                </a:solidFill>
                <a:latin typeface="Comic Sans MS" pitchFamily="66" charset="0"/>
              </a:rPr>
              <a:t>20-Kuralların gerekçelerini belirtin, uyulması  konusunda ebeveynler olarak aynı tutumu sergileyin.</a:t>
            </a:r>
            <a:br>
              <a:rPr lang="tr-TR" altLang="tr-TR" sz="2400" dirty="0">
                <a:solidFill>
                  <a:srgbClr val="FF6600"/>
                </a:solidFill>
                <a:latin typeface="Comic Sans MS" pitchFamily="66" charset="0"/>
              </a:rPr>
            </a:br>
            <a:r>
              <a:rPr lang="tr-TR" altLang="tr-TR" sz="2400" dirty="0">
                <a:solidFill>
                  <a:srgbClr val="FF6600"/>
                </a:solidFill>
                <a:latin typeface="Comic Sans MS" pitchFamily="66" charset="0"/>
              </a:rPr>
              <a:t>21-Çocuğunuzun fiziksel ve ruhsal açıdan zorlanmaları olup olmadığını izleyin.</a:t>
            </a:r>
            <a:br>
              <a:rPr lang="tr-TR" altLang="tr-TR" sz="2400" dirty="0">
                <a:solidFill>
                  <a:srgbClr val="FF6600"/>
                </a:solidFill>
                <a:latin typeface="Comic Sans MS" pitchFamily="66" charset="0"/>
              </a:rPr>
            </a:br>
            <a:r>
              <a:rPr lang="tr-TR" altLang="tr-TR" sz="2400" dirty="0">
                <a:solidFill>
                  <a:srgbClr val="FF6600"/>
                </a:solidFill>
                <a:latin typeface="Comic Sans MS" pitchFamily="66" charset="0"/>
              </a:rPr>
              <a:t>22-Çocuğunuza uygun, dikkatini dağıtmayacak bir ders çalışma ortamı hazırlayın.</a:t>
            </a:r>
            <a:endParaRPr lang="tr-TR" sz="2400" dirty="0"/>
          </a:p>
        </p:txBody>
      </p:sp>
      <p:sp>
        <p:nvSpPr>
          <p:cNvPr id="8" name="Dikdörtgen 7"/>
          <p:cNvSpPr/>
          <p:nvPr/>
        </p:nvSpPr>
        <p:spPr>
          <a:xfrm>
            <a:off x="1043608" y="476672"/>
            <a:ext cx="6454011" cy="584775"/>
          </a:xfrm>
          <a:prstGeom prst="rect">
            <a:avLst/>
          </a:prstGeom>
        </p:spPr>
        <p:txBody>
          <a:bodyPr wrap="none">
            <a:spAutoFit/>
          </a:bodyPr>
          <a:lstStyle/>
          <a:p>
            <a:r>
              <a:rPr lang="tr-TR" altLang="tr-TR" sz="3200" u="sng" dirty="0" smtClean="0">
                <a:solidFill>
                  <a:srgbClr val="FF6600"/>
                </a:solidFill>
                <a:latin typeface="Comic Sans MS" pitchFamily="66" charset="0"/>
              </a:rPr>
              <a:t>ANNE BABALARA TAVSİYELER</a:t>
            </a:r>
            <a:endParaRPr lang="tr-TR" sz="3200" dirty="0"/>
          </a:p>
        </p:txBody>
      </p:sp>
    </p:spTree>
    <p:extLst>
      <p:ext uri="{BB962C8B-B14F-4D97-AF65-F5344CB8AC3E}">
        <p14:creationId xmlns:p14="http://schemas.microsoft.com/office/powerpoint/2010/main" val="2345084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pPr indent="0">
              <a:buNone/>
            </a:pPr>
            <a:r>
              <a:rPr lang="tr-TR" dirty="0" smtClean="0"/>
              <a:t>Kaynaklar:  </a:t>
            </a:r>
          </a:p>
          <a:p>
            <a:r>
              <a:rPr lang="tr-TR" dirty="0" smtClean="0"/>
              <a:t>Anne Baba Çocuk-Haluk YAVUZER</a:t>
            </a:r>
          </a:p>
          <a:p>
            <a:r>
              <a:rPr lang="tr-TR" dirty="0" smtClean="0"/>
              <a:t>Aile yaşam becerileri – Azize Nilgün CANEL</a:t>
            </a:r>
          </a:p>
          <a:p>
            <a:r>
              <a:rPr lang="tr-TR" dirty="0" smtClean="0"/>
              <a:t>Çalışan Anne ve Çocuk- Binnur YEŞİLYAPRAK</a:t>
            </a:r>
            <a:endParaRPr lang="tr-TR" dirty="0"/>
          </a:p>
        </p:txBody>
      </p:sp>
    </p:spTree>
    <p:extLst>
      <p:ext uri="{BB962C8B-B14F-4D97-AF65-F5344CB8AC3E}">
        <p14:creationId xmlns:p14="http://schemas.microsoft.com/office/powerpoint/2010/main" val="2330119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259632" y="1412776"/>
            <a:ext cx="6400800" cy="3744416"/>
          </a:xfrm>
        </p:spPr>
        <p:txBody>
          <a:bodyPr>
            <a:normAutofit/>
          </a:bodyPr>
          <a:lstStyle/>
          <a:p>
            <a:pPr marL="0" indent="0" algn="ctr">
              <a:buNone/>
            </a:pPr>
            <a:r>
              <a:rPr lang="tr-TR" sz="2400" dirty="0" smtClean="0"/>
              <a:t>Doğal ebeveyn; duygularındaki </a:t>
            </a:r>
            <a:r>
              <a:rPr lang="tr-TR" sz="2400" dirty="0"/>
              <a:t>özgürlüğü davranışlarında disipline dönüştürebilen, “kendisi olabilen” çocukların anne </a:t>
            </a:r>
            <a:r>
              <a:rPr lang="tr-TR" sz="2400" dirty="0" smtClean="0"/>
              <a:t>babalarıdır.</a:t>
            </a:r>
          </a:p>
          <a:p>
            <a:pPr marL="0" indent="0" algn="ctr">
              <a:buNone/>
            </a:pPr>
            <a:endParaRPr lang="tr-TR" sz="2400" dirty="0"/>
          </a:p>
          <a:p>
            <a:pPr marL="0" indent="0" algn="ctr">
              <a:buNone/>
            </a:pPr>
            <a:r>
              <a:rPr lang="tr-TR" sz="2400" dirty="0"/>
              <a:t>Ç</a:t>
            </a:r>
            <a:r>
              <a:rPr lang="tr-TR" sz="2400" dirty="0" smtClean="0"/>
              <a:t>ocukları </a:t>
            </a:r>
            <a:r>
              <a:rPr lang="tr-TR" sz="2400" dirty="0"/>
              <a:t>ceza ve mükâfat kıskacına almadan, onlara insan olmanın değeri </a:t>
            </a:r>
            <a:r>
              <a:rPr lang="tr-TR" sz="2400" dirty="0" smtClean="0"/>
              <a:t>yaşatacak anne baba tutumunda olmaktır.</a:t>
            </a:r>
            <a:endParaRPr lang="tr-TR" sz="2400" dirty="0"/>
          </a:p>
        </p:txBody>
      </p:sp>
    </p:spTree>
    <p:extLst>
      <p:ext uri="{BB962C8B-B14F-4D97-AF65-F5344CB8AC3E}">
        <p14:creationId xmlns:p14="http://schemas.microsoft.com/office/powerpoint/2010/main" val="1026967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Anne Baba Tutumları</a:t>
            </a:r>
            <a:endParaRPr lang="tr-TR" dirty="0"/>
          </a:p>
        </p:txBody>
      </p:sp>
      <p:sp>
        <p:nvSpPr>
          <p:cNvPr id="3" name="İçerik Yer Tutucusu 2"/>
          <p:cNvSpPr>
            <a:spLocks noGrp="1"/>
          </p:cNvSpPr>
          <p:nvPr>
            <p:ph sz="quarter" idx="1"/>
          </p:nvPr>
        </p:nvSpPr>
        <p:spPr/>
        <p:txBody>
          <a:bodyPr/>
          <a:lstStyle/>
          <a:p>
            <a:r>
              <a:rPr lang="tr-TR" dirty="0" smtClean="0"/>
              <a:t>Baskıcı ve otoriter tutum</a:t>
            </a:r>
          </a:p>
          <a:p>
            <a:r>
              <a:rPr lang="tr-TR" dirty="0" smtClean="0"/>
              <a:t>Gevşek tutum(çocuk merkezci aile)</a:t>
            </a:r>
          </a:p>
          <a:p>
            <a:r>
              <a:rPr lang="tr-TR" dirty="0" smtClean="0"/>
              <a:t>Dengesiz ve kararsız tutum</a:t>
            </a:r>
          </a:p>
          <a:p>
            <a:r>
              <a:rPr lang="tr-TR" dirty="0" smtClean="0"/>
              <a:t>Aşırı koruyucu tutum</a:t>
            </a:r>
          </a:p>
          <a:p>
            <a:r>
              <a:rPr lang="tr-TR" dirty="0" smtClean="0"/>
              <a:t>İlgisiz ve kayıtsız tutum</a:t>
            </a:r>
          </a:p>
          <a:p>
            <a:r>
              <a:rPr lang="tr-TR" dirty="0" smtClean="0"/>
              <a:t>Güven verici, destekleyici ve hoşgörülü tutum</a:t>
            </a:r>
            <a:endParaRPr lang="tr-TR" dirty="0"/>
          </a:p>
        </p:txBody>
      </p:sp>
    </p:spTree>
    <p:extLst>
      <p:ext uri="{BB962C8B-B14F-4D97-AF65-F5344CB8AC3E}">
        <p14:creationId xmlns:p14="http://schemas.microsoft.com/office/powerpoint/2010/main" val="1554237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5815" y="-24420"/>
            <a:ext cx="9221823" cy="6957392"/>
            <a:chOff x="0" y="0"/>
            <a:chExt cx="9221823" cy="6957392"/>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r="50000" b="-790"/>
            <a:stretch/>
          </p:blipFill>
          <p:spPr>
            <a:xfrm>
              <a:off x="0" y="0"/>
              <a:ext cx="2339752" cy="6957392"/>
            </a:xfrm>
            <a:prstGeom prst="rect">
              <a:avLst/>
            </a:prstGeom>
          </p:spPr>
        </p:pic>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l="45275"/>
            <a:stretch/>
          </p:blipFill>
          <p:spPr>
            <a:xfrm>
              <a:off x="2273559" y="0"/>
              <a:ext cx="6948264" cy="6858000"/>
            </a:xfrm>
            <a:prstGeom prst="rect">
              <a:avLst/>
            </a:prstGeom>
          </p:spPr>
        </p:pic>
      </p:grpSp>
      <p:sp>
        <p:nvSpPr>
          <p:cNvPr id="11" name="Oval 10"/>
          <p:cNvSpPr/>
          <p:nvPr/>
        </p:nvSpPr>
        <p:spPr>
          <a:xfrm>
            <a:off x="2483768" y="1916832"/>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Çocuğun kişiliğini hiçe sayarak,</a:t>
            </a:r>
          </a:p>
          <a:p>
            <a:pPr algn="ctr"/>
            <a:r>
              <a:rPr lang="tr-TR" dirty="0" smtClean="0">
                <a:solidFill>
                  <a:schemeClr val="tx1"/>
                </a:solidFill>
              </a:rPr>
              <a:t>Her kurala uymak zorunlu olduğu,</a:t>
            </a:r>
          </a:p>
          <a:p>
            <a:pPr algn="ctr"/>
            <a:r>
              <a:rPr lang="tr-TR" dirty="0" smtClean="0">
                <a:solidFill>
                  <a:schemeClr val="tx1"/>
                </a:solidFill>
              </a:rPr>
              <a:t>Suçlayan,</a:t>
            </a:r>
          </a:p>
          <a:p>
            <a:pPr algn="ctr"/>
            <a:r>
              <a:rPr lang="tr-TR" dirty="0" smtClean="0">
                <a:solidFill>
                  <a:schemeClr val="tx1"/>
                </a:solidFill>
              </a:rPr>
              <a:t>Cezalandıran bir tutum sergilemektir</a:t>
            </a:r>
          </a:p>
        </p:txBody>
      </p:sp>
      <p:sp>
        <p:nvSpPr>
          <p:cNvPr id="12" name="Oval 11"/>
          <p:cNvSpPr/>
          <p:nvPr/>
        </p:nvSpPr>
        <p:spPr>
          <a:xfrm>
            <a:off x="5741876" y="1916832"/>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Sessiz, küskün, çekingen, kaygılı, kolayca ağlayabilen, saldırgan, aşırı isyankar veya aşırı boyun eğici bir çocuk olur.</a:t>
            </a:r>
            <a:endParaRPr lang="tr-TR" dirty="0">
              <a:solidFill>
                <a:schemeClr val="tx1"/>
              </a:solidFill>
            </a:endParaRPr>
          </a:p>
        </p:txBody>
      </p:sp>
      <p:sp>
        <p:nvSpPr>
          <p:cNvPr id="15" name="Başlık 1"/>
          <p:cNvSpPr>
            <a:spLocks noGrp="1"/>
          </p:cNvSpPr>
          <p:nvPr>
            <p:ph type="title"/>
          </p:nvPr>
        </p:nvSpPr>
        <p:spPr>
          <a:xfrm>
            <a:off x="2356520" y="188640"/>
            <a:ext cx="6607968" cy="1368152"/>
          </a:xfrm>
        </p:spPr>
        <p:txBody>
          <a:bodyPr>
            <a:normAutofit/>
          </a:bodyPr>
          <a:lstStyle/>
          <a:p>
            <a:r>
              <a:rPr lang="tr-TR" dirty="0" smtClean="0"/>
              <a:t>BASKICI VE OTORİTER TUTUM</a:t>
            </a:r>
            <a:endParaRPr lang="tr-TR" sz="2200" cap="none" dirty="0"/>
          </a:p>
        </p:txBody>
      </p:sp>
    </p:spTree>
    <p:extLst>
      <p:ext uri="{BB962C8B-B14F-4D97-AF65-F5344CB8AC3E}">
        <p14:creationId xmlns:p14="http://schemas.microsoft.com/office/powerpoint/2010/main" val="1440883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052736"/>
            <a:ext cx="7632848" cy="4728525"/>
          </a:xfrm>
          <a:prstGeom prst="rect">
            <a:avLst/>
          </a:prstGeom>
        </p:spPr>
      </p:pic>
      <p:sp>
        <p:nvSpPr>
          <p:cNvPr id="6" name="Başlık 1"/>
          <p:cNvSpPr txBox="1">
            <a:spLocks/>
          </p:cNvSpPr>
          <p:nvPr/>
        </p:nvSpPr>
        <p:spPr>
          <a:xfrm>
            <a:off x="683568" y="0"/>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dirty="0" smtClean="0">
                <a:latin typeface="Comic Sans MS" panose="030F0702030302020204" pitchFamily="66" charset="0"/>
              </a:rPr>
              <a:t>çocuğun  gördüğü….</a:t>
            </a:r>
            <a:endParaRPr lang="tr-TR" dirty="0">
              <a:latin typeface="Comic Sans MS" panose="030F0702030302020204" pitchFamily="66" charset="0"/>
            </a:endParaRPr>
          </a:p>
        </p:txBody>
      </p:sp>
    </p:spTree>
    <p:extLst>
      <p:ext uri="{BB962C8B-B14F-4D97-AF65-F5344CB8AC3E}">
        <p14:creationId xmlns:p14="http://schemas.microsoft.com/office/powerpoint/2010/main" val="204939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a:xfrm>
            <a:off x="467544" y="1340768"/>
            <a:ext cx="7467600" cy="4873752"/>
          </a:xfrm>
        </p:spPr>
        <p:txBody>
          <a:bodyPr>
            <a:normAutofit/>
          </a:bodyPr>
          <a:lstStyle/>
          <a:p>
            <a:pPr indent="0" algn="ctr">
              <a:buNone/>
            </a:pPr>
            <a:r>
              <a:rPr lang="tr-TR" b="1" dirty="0" smtClean="0"/>
              <a:t>Arkadaşlarına karşı saldırgan olduğu için ilişkileri kötü olan, okulda başarısız, aşırı çekingen, çalma, yalan söyleme, tik gibi uyum ve davranış bozuklukları olan bu çocuk, babası için şunları söylemektedir;</a:t>
            </a:r>
          </a:p>
          <a:p>
            <a:r>
              <a:rPr lang="tr-TR" dirty="0" smtClean="0"/>
              <a:t>‘Babam geldiğinde anneme kızar; neden kapıda karşılamadın, der. Çok sarhoş geldiğinde onu döver. Buna üzülüyorum, anneme acıyorum. Benim yazım kötüdür. Babam yazım iyi olmadığı için kızar. Rahat çalışamam babam görecek diye. Babam gelmeden önce yatarım. O kızar diye korkarım. Kötü yazı görünce yırtıyor.’</a:t>
            </a:r>
            <a:endParaRPr lang="tr-TR" dirty="0"/>
          </a:p>
        </p:txBody>
      </p:sp>
    </p:spTree>
    <p:extLst>
      <p:ext uri="{BB962C8B-B14F-4D97-AF65-F5344CB8AC3E}">
        <p14:creationId xmlns:p14="http://schemas.microsoft.com/office/powerpoint/2010/main" val="3189603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9"/>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55" y="13455"/>
            <a:ext cx="9176657" cy="6920401"/>
          </a:xfrm>
        </p:spPr>
      </p:pic>
      <p:sp>
        <p:nvSpPr>
          <p:cNvPr id="11" name="Oval 10"/>
          <p:cNvSpPr/>
          <p:nvPr/>
        </p:nvSpPr>
        <p:spPr>
          <a:xfrm>
            <a:off x="2627784" y="2204864"/>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İsteklerin kayıtsız şartsız kabul edildiği, abartılmış sevginin olduğu, çocuğa sorumluluk duygusunun yaşatılmadığı bir tutum sergilemektir</a:t>
            </a:r>
          </a:p>
        </p:txBody>
      </p:sp>
      <p:sp>
        <p:nvSpPr>
          <p:cNvPr id="12" name="Oval 11"/>
          <p:cNvSpPr/>
          <p:nvPr/>
        </p:nvSpPr>
        <p:spPr>
          <a:xfrm>
            <a:off x="5940152" y="2221632"/>
            <a:ext cx="2952328" cy="3384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dirty="0" smtClean="0">
                <a:solidFill>
                  <a:schemeClr val="tx1"/>
                </a:solidFill>
              </a:rPr>
              <a:t>Doyumsuz, sorumsuz, anne babaya hükmeden, saygı göstermeyen, toplum kurallarına uymayan bir çocuk olur.</a:t>
            </a:r>
          </a:p>
        </p:txBody>
      </p:sp>
      <p:sp>
        <p:nvSpPr>
          <p:cNvPr id="14" name="Başlık 1"/>
          <p:cNvSpPr txBox="1">
            <a:spLocks/>
          </p:cNvSpPr>
          <p:nvPr/>
        </p:nvSpPr>
        <p:spPr>
          <a:xfrm>
            <a:off x="2051720" y="418647"/>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tr-TR" dirty="0" smtClean="0"/>
              <a:t>Gevşek tutum</a:t>
            </a:r>
            <a:br>
              <a:rPr lang="tr-TR" dirty="0" smtClean="0"/>
            </a:br>
            <a:r>
              <a:rPr lang="tr-TR" sz="2200" cap="none" dirty="0" smtClean="0"/>
              <a:t>(Çocuk Merkezci Aile)</a:t>
            </a:r>
            <a:endParaRPr lang="tr-TR" sz="2200" cap="none" dirty="0"/>
          </a:p>
        </p:txBody>
      </p:sp>
    </p:spTree>
    <p:extLst>
      <p:ext uri="{BB962C8B-B14F-4D97-AF65-F5344CB8AC3E}">
        <p14:creationId xmlns:p14="http://schemas.microsoft.com/office/powerpoint/2010/main" val="846254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97160" y="908720"/>
            <a:ext cx="5266928" cy="4873752"/>
          </a:xfrm>
        </p:spPr>
        <p:txBody>
          <a:bodyPr/>
          <a:lstStyle/>
          <a:p>
            <a:r>
              <a:rPr lang="tr-TR" dirty="0" smtClean="0"/>
              <a:t>2,5 yaşındaki erkek çocuğu, kalabalık olan bir ailenin tek çocuğudur. Çocuğun her isteğine uyan 4 teyzesi her gün ona pahalı elektronik oyuncaklar taşımaktadır. Bir keresinde teyzelerinden birinin plastik oyuncak getirdiğini gören çocuk, oyuncağı alır ve camdan aşağı atar. Atarken de ‘ Bana böyle ucuz oyuncak getirmeyin!’ uyarısını yapar’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381" y="2060848"/>
            <a:ext cx="3779912" cy="2709614"/>
          </a:xfrm>
          <a:prstGeom prst="rect">
            <a:avLst/>
          </a:prstGeom>
        </p:spPr>
      </p:pic>
    </p:spTree>
    <p:extLst>
      <p:ext uri="{BB962C8B-B14F-4D97-AF65-F5344CB8AC3E}">
        <p14:creationId xmlns:p14="http://schemas.microsoft.com/office/powerpoint/2010/main" val="37966898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788</TotalTime>
  <Words>868</Words>
  <Application>Microsoft Office PowerPoint</Application>
  <PresentationFormat>Ekran Gösterisi (4:3)</PresentationFormat>
  <Paragraphs>82</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Cumba</vt:lpstr>
      <vt:lpstr>PowerPoint Sunusu</vt:lpstr>
      <vt:lpstr>PowerPoint Sunusu</vt:lpstr>
      <vt:lpstr>PowerPoint Sunusu</vt:lpstr>
      <vt:lpstr>Anne Baba Tutumları</vt:lpstr>
      <vt:lpstr>BASKICI VE OTORİTER TUTUM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wın8</dc:creator>
  <cp:lastModifiedBy>wın8</cp:lastModifiedBy>
  <cp:revision>28</cp:revision>
  <dcterms:created xsi:type="dcterms:W3CDTF">2017-10-05T09:33:14Z</dcterms:created>
  <dcterms:modified xsi:type="dcterms:W3CDTF">2017-10-16T06:48:53Z</dcterms:modified>
</cp:coreProperties>
</file>